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0" r:id="rId2"/>
  </p:sldMasterIdLst>
  <p:notesMasterIdLst>
    <p:notesMasterId r:id="rId27"/>
  </p:notesMasterIdLst>
  <p:sldIdLst>
    <p:sldId id="256" r:id="rId3"/>
    <p:sldId id="262" r:id="rId4"/>
    <p:sldId id="286" r:id="rId5"/>
    <p:sldId id="287" r:id="rId6"/>
    <p:sldId id="264" r:id="rId7"/>
    <p:sldId id="265" r:id="rId8"/>
    <p:sldId id="266" r:id="rId9"/>
    <p:sldId id="267" r:id="rId10"/>
    <p:sldId id="269" r:id="rId11"/>
    <p:sldId id="270" r:id="rId12"/>
    <p:sldId id="268" r:id="rId13"/>
    <p:sldId id="271" r:id="rId14"/>
    <p:sldId id="273" r:id="rId15"/>
    <p:sldId id="274" r:id="rId16"/>
    <p:sldId id="280" r:id="rId17"/>
    <p:sldId id="281" r:id="rId18"/>
    <p:sldId id="275" r:id="rId19"/>
    <p:sldId id="276" r:id="rId20"/>
    <p:sldId id="277" r:id="rId21"/>
    <p:sldId id="279" r:id="rId22"/>
    <p:sldId id="278" r:id="rId23"/>
    <p:sldId id="272" r:id="rId24"/>
    <p:sldId id="283" r:id="rId25"/>
    <p:sldId id="282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2274" autoAdjust="0"/>
  </p:normalViewPr>
  <p:slideViewPr>
    <p:cSldViewPr showGuides="1">
      <p:cViewPr varScale="1">
        <p:scale>
          <a:sx n="61" d="100"/>
          <a:sy n="61" d="100"/>
        </p:scale>
        <p:origin x="1418" y="2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D72536-C91D-4D81-869C-0013A7359684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BC9451-71FC-4470-AA85-CBE7E5F92F8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539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3453838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1830287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3332739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3429884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07B57-E84C-4B9E-BD52-34ADD31C8206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311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6D4BF-1F9B-45EC-AD07-8741C46B88FC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152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6C67D-7664-4B95-8B02-5CAF71C19A57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367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8CB83-A1F0-45C0-B5D9-D36604AD3C8E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928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B1F-D29C-46E8-829E-6B7A28C4D403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30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03809-8265-4CB1-84EF-F22F235A71BA}" type="datetime1">
              <a:rPr lang="en-US" smtClean="0"/>
              <a:t>6/1/2016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14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43C1-BFB7-460E-8E47-0371E08C06FF}" type="datetime1">
              <a:rPr lang="en-US" smtClean="0"/>
              <a:t>6/1/2016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30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CBA6B-9A0B-4D77-B294-3E82595E70C0}" type="datetime1">
              <a:rPr lang="en-US" smtClean="0"/>
              <a:t>6/1/2016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789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4E58E-9BC2-4E6C-BE4A-6CB4AA157A39}" type="datetime1">
              <a:rPr lang="en-US" smtClean="0"/>
              <a:t>6/1/2016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417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E1127-07F6-4045-BE9A-DAA3059B885D}" type="datetime1">
              <a:rPr lang="en-US" smtClean="0"/>
              <a:t>6/1/2016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19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161C7-3BDB-4B92-808A-B042433A9547}" type="datetime1">
              <a:rPr lang="en-US" smtClean="0"/>
              <a:t>6/1/2016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32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B947F8-6B48-4EAA-B7D2-456F8D36A871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946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jpe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jpg"/><Relationship Id="rId18" Type="http://schemas.openxmlformats.org/officeDocument/2006/relationships/image" Target="../media/image27.jpg"/><Relationship Id="rId3" Type="http://schemas.openxmlformats.org/officeDocument/2006/relationships/image" Target="../media/image14.jpg"/><Relationship Id="rId7" Type="http://schemas.openxmlformats.org/officeDocument/2006/relationships/image" Target="../media/image16.jpg"/><Relationship Id="rId12" Type="http://schemas.openxmlformats.org/officeDocument/2006/relationships/image" Target="../media/image21.jpg"/><Relationship Id="rId17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11" Type="http://schemas.openxmlformats.org/officeDocument/2006/relationships/image" Target="../media/image20.jpg"/><Relationship Id="rId5" Type="http://schemas.openxmlformats.org/officeDocument/2006/relationships/image" Target="../media/image13.png"/><Relationship Id="rId15" Type="http://schemas.openxmlformats.org/officeDocument/2006/relationships/image" Target="../media/image24.jpg"/><Relationship Id="rId10" Type="http://schemas.openxmlformats.org/officeDocument/2006/relationships/image" Target="../media/image19.jpg"/><Relationship Id="rId19" Type="http://schemas.openxmlformats.org/officeDocument/2006/relationships/image" Target="../media/image28.jpg"/><Relationship Id="rId4" Type="http://schemas.openxmlformats.org/officeDocument/2006/relationships/image" Target="../media/image1.png"/><Relationship Id="rId9" Type="http://schemas.openxmlformats.org/officeDocument/2006/relationships/image" Target="../media/image18.jpg"/><Relationship Id="rId14" Type="http://schemas.openxmlformats.org/officeDocument/2006/relationships/image" Target="../media/image2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/>
          <p:nvPr/>
        </p:nvCxnSpPr>
        <p:spPr>
          <a:xfrm>
            <a:off x="2267744" y="4725144"/>
            <a:ext cx="60486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5796136" y="6110204"/>
            <a:ext cx="3240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latin typeface="Adobe Caslon Pro" panose="0205050205050A020403" pitchFamily="18" charset="0"/>
              </a:rPr>
              <a:t>Présentation par </a:t>
            </a:r>
            <a:r>
              <a:rPr lang="fr-FR" dirty="0" err="1" smtClean="0">
                <a:latin typeface="Adobe Caslon Pro" panose="0205050205050A020403" pitchFamily="18" charset="0"/>
              </a:rPr>
              <a:t>F.Berquez</a:t>
            </a:r>
            <a:r>
              <a:rPr lang="fr-FR" dirty="0" smtClean="0">
                <a:latin typeface="Adobe Caslon Pro" panose="0205050205050A020403" pitchFamily="18" charset="0"/>
              </a:rPr>
              <a:t>, </a:t>
            </a:r>
            <a:r>
              <a:rPr lang="fr-FR" dirty="0" err="1" smtClean="0">
                <a:latin typeface="Adobe Caslon Pro" panose="0205050205050A020403" pitchFamily="18" charset="0"/>
              </a:rPr>
              <a:t>D.Johannes</a:t>
            </a:r>
            <a:r>
              <a:rPr lang="fr-FR" dirty="0" smtClean="0">
                <a:latin typeface="Adobe Caslon Pro" panose="0205050205050A020403" pitchFamily="18" charset="0"/>
              </a:rPr>
              <a:t>, </a:t>
            </a:r>
            <a:r>
              <a:rPr lang="fr-FR" dirty="0" err="1" smtClean="0">
                <a:latin typeface="Adobe Caslon Pro" panose="0205050205050A020403" pitchFamily="18" charset="0"/>
              </a:rPr>
              <a:t>A.Mao</a:t>
            </a:r>
            <a:r>
              <a:rPr lang="fr-FR" dirty="0" smtClean="0">
                <a:latin typeface="Adobe Caslon Pro" panose="0205050205050A020403" pitchFamily="18" charset="0"/>
              </a:rPr>
              <a:t>, </a:t>
            </a:r>
            <a:r>
              <a:rPr lang="fr-FR" dirty="0" err="1" smtClean="0">
                <a:latin typeface="Adobe Caslon Pro" panose="0205050205050A020403" pitchFamily="18" charset="0"/>
              </a:rPr>
              <a:t>Ph.Troclet</a:t>
            </a:r>
            <a:endParaRPr lang="fr-FR" dirty="0">
              <a:latin typeface="Adobe Caslon Pro" panose="0205050205050A020403" pitchFamily="18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3030342" y="4388768"/>
            <a:ext cx="5589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Adobe Caslon Pro" panose="0205050205050A020403" pitchFamily="18" charset="0"/>
              </a:rPr>
              <a:t>a</a:t>
            </a:r>
            <a:r>
              <a:rPr lang="fr-FR" sz="2400" dirty="0" smtClean="0">
                <a:latin typeface="Adobe Caslon Pro" panose="0205050205050A020403" pitchFamily="18" charset="0"/>
              </a:rPr>
              <a:t>u sein du département des soins intensifs</a:t>
            </a:r>
            <a:endParaRPr lang="fr-FR" sz="2400" b="1" dirty="0">
              <a:latin typeface="Adobe Caslon Pro" panose="0205050205050A020403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12462" y="2230140"/>
            <a:ext cx="698477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6600" dirty="0" smtClean="0">
                <a:latin typeface="Adobe Caslon Pro" panose="0205050205050A020403" pitchFamily="18" charset="0"/>
              </a:rPr>
              <a:t>Smart </a:t>
            </a:r>
            <a:r>
              <a:rPr lang="fr-FR" sz="6600" dirty="0" err="1" smtClean="0">
                <a:latin typeface="Adobe Caslon Pro" panose="0205050205050A020403" pitchFamily="18" charset="0"/>
              </a:rPr>
              <a:t>Health</a:t>
            </a:r>
            <a:r>
              <a:rPr lang="fr-FR" sz="6600" dirty="0" smtClean="0">
                <a:latin typeface="Adobe Caslon Pro" panose="0205050205050A020403" pitchFamily="18" charset="0"/>
              </a:rPr>
              <a:t> </a:t>
            </a:r>
            <a:endParaRPr lang="fr-FR" sz="3600" dirty="0">
              <a:latin typeface="Adobe Caslon Pro" panose="0205050205050A020403" pitchFamily="18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516" y="3100647"/>
            <a:ext cx="2304256" cy="1218597"/>
          </a:xfrm>
          <a:prstGeom prst="rect">
            <a:avLst/>
          </a:prstGeom>
        </p:spPr>
      </p:pic>
      <p:sp>
        <p:nvSpPr>
          <p:cNvPr id="16" name="Arc 15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628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Découverte des ressources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3074" name="Picture 2" descr="C:\Users\Fabien\Documents\INF6404A\INF6404A\TP2\Figure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881" y="999947"/>
            <a:ext cx="7229475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837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Architecture - Services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4098" name="Picture 2" descr="C:\Users\Fabien\Documents\INF6404A\INF6404A\TP3\recapitulati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08720"/>
            <a:ext cx="7804122" cy="580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49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pour l’hôpital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5122" name="Picture 2" descr="C:\Users\Fabien\Documents\INF6404A\INF6404A\TP3\hopita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628800"/>
            <a:ext cx="7639050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2205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pour l’architecte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6146" name="Picture 2" descr="C:\Users\Fabien\Documents\INF6404A\INF6404A\TP3\architectur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74" y="1700808"/>
            <a:ext cx="7639050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8929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– Équipe médicale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7170" name="Picture 2" descr="C:\Users\Fabien\Documents\INF6404A\INF6404A\TP3\medica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37" y="1268760"/>
            <a:ext cx="763905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2830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– Équipe médicale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14338" name="Picture 2" descr="C:\Users\Fabien\Documents\INF6404A\INF6404A\TP3\Applicati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594" y="1219875"/>
            <a:ext cx="7224886" cy="475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0922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– Équipe médicale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15362" name="Picture 2" descr="C:\Users\Fabien\Documents\INF6404A\INF6404A\TP3\exempleApplication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329" y="1084684"/>
            <a:ext cx="5638510" cy="5221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2806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-Maintenance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8194" name="Picture 2" descr="C:\Users\Fabien\Documents\INF6404A\INF6404A\TP3\maintenanc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74" y="1700808"/>
            <a:ext cx="763905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2830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aux proches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9218" name="Picture 2" descr="C:\Users\Fabien\Documents\INF6404A\INF6404A\TP3\famil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76" y="2076450"/>
            <a:ext cx="76390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9931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Qualité de service - </a:t>
            </a:r>
            <a:r>
              <a:rPr lang="fr-FR" sz="3600" dirty="0" err="1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QoS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11266" name="Picture 2" descr="C:\Users\Fabien\Documents\INF6404A\INF6404A\TP3\qo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020812"/>
            <a:ext cx="2692400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6834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c 13"/>
          <p:cNvSpPr/>
          <p:nvPr/>
        </p:nvSpPr>
        <p:spPr>
          <a:xfrm>
            <a:off x="-3429001" y="1"/>
            <a:ext cx="6858002" cy="6858000"/>
          </a:xfrm>
          <a:prstGeom prst="arc">
            <a:avLst>
              <a:gd name="adj1" fmla="val 16200000"/>
              <a:gd name="adj2" fmla="val 537093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flipH="1">
            <a:off x="3183324" y="1424117"/>
            <a:ext cx="43303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2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Introduction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flipH="1">
            <a:off x="3643201" y="2542171"/>
            <a:ext cx="45254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2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Architecture et services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flipH="1">
            <a:off x="3643200" y="3775617"/>
            <a:ext cx="51772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2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Sécurité - Vie privée - </a:t>
            </a:r>
            <a:r>
              <a:rPr lang="fr-FR" sz="2200" dirty="0" err="1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QoS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766948" y="1514914"/>
            <a:ext cx="311727" cy="31172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235482" y="2623567"/>
            <a:ext cx="311727" cy="31172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3237464" y="3847612"/>
            <a:ext cx="311727" cy="31172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2" name="TextBox 9"/>
          <p:cNvSpPr txBox="1"/>
          <p:nvPr/>
        </p:nvSpPr>
        <p:spPr>
          <a:xfrm flipH="1">
            <a:off x="3275856" y="4869160"/>
            <a:ext cx="47540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2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Conclusion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sp>
        <p:nvSpPr>
          <p:cNvPr id="23" name="Oval 16"/>
          <p:cNvSpPr/>
          <p:nvPr/>
        </p:nvSpPr>
        <p:spPr>
          <a:xfrm>
            <a:off x="2870119" y="4941155"/>
            <a:ext cx="311727" cy="31172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6022449"/>
            <a:ext cx="1944216" cy="760011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001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29975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29975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29975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29975"/>
                                      </p:to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544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err="1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QoS</a:t>
            </a: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 – Tolérance aux pannes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13314" name="Picture 2" descr="C:\Users\Fabien\Documents\INF6404A\INF6404A\TP3\alert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500187"/>
            <a:ext cx="68580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0032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Sécurité et vie privée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12290" name="Picture 2" descr="C:\Users\Fabien\Documents\INF6404A\INF6404A\TP3\securit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784" y="1241896"/>
            <a:ext cx="2692400" cy="485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079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Conclusion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691680" y="1056653"/>
            <a:ext cx="7344816" cy="452431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96000" indent="-396000" algn="just">
              <a:buFont typeface="Arial" panose="020B0604020202020204" pitchFamily="34" charset="0"/>
              <a:buChar char="•"/>
            </a:pPr>
            <a:endParaRPr lang="fr-FR" sz="3600" dirty="0" smtClean="0"/>
          </a:p>
          <a:p>
            <a:pPr marL="396000" indent="-396000" algn="just">
              <a:buFont typeface="Arial" panose="020B0604020202020204" pitchFamily="34" charset="0"/>
              <a:buChar char="•"/>
            </a:pPr>
            <a:r>
              <a:rPr lang="fr-FR" sz="3600" dirty="0" smtClean="0"/>
              <a:t>Dispositifs + protocoles existent déjà</a:t>
            </a:r>
          </a:p>
          <a:p>
            <a:pPr marL="396000" indent="-396000" algn="just">
              <a:buFont typeface="Arial" panose="020B0604020202020204" pitchFamily="34" charset="0"/>
              <a:buChar char="•"/>
            </a:pPr>
            <a:endParaRPr lang="fr-FR" sz="3600" dirty="0" smtClean="0"/>
          </a:p>
          <a:p>
            <a:pPr marL="396000" indent="-396000" algn="just">
              <a:buFont typeface="Arial" panose="020B0604020202020204" pitchFamily="34" charset="0"/>
              <a:buChar char="•"/>
            </a:pPr>
            <a:endParaRPr lang="fr-FR" sz="3600" dirty="0" smtClean="0"/>
          </a:p>
          <a:p>
            <a:pPr marL="396000" indent="-396000" algn="just">
              <a:buFont typeface="Arial" panose="020B0604020202020204" pitchFamily="34" charset="0"/>
              <a:buChar char="•"/>
            </a:pPr>
            <a:r>
              <a:rPr lang="fr-FR" sz="3600" dirty="0" smtClean="0"/>
              <a:t>L’innovation est dans l’intégration globale et les services offerts (valeur ajoutée)</a:t>
            </a:r>
          </a:p>
          <a:p>
            <a:pPr marL="396000" indent="-396000">
              <a:buFont typeface="Arial" panose="020B0604020202020204" pitchFamily="34" charset="0"/>
              <a:buChar char="•"/>
            </a:pP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16684667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Des questions ?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691680" y="1056653"/>
            <a:ext cx="7344816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96000" indent="-396000" algn="just">
              <a:buFont typeface="Arial" panose="020B0604020202020204" pitchFamily="34" charset="0"/>
              <a:buChar char="•"/>
            </a:pPr>
            <a:endParaRPr lang="fr-FR" sz="3600" dirty="0" smtClean="0"/>
          </a:p>
          <a:p>
            <a:pPr marL="396000" indent="-396000">
              <a:buFont typeface="Arial" panose="020B0604020202020204" pitchFamily="34" charset="0"/>
              <a:buChar char="•"/>
            </a:pPr>
            <a:endParaRPr lang="fr-FR" sz="36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978" y="3233982"/>
            <a:ext cx="2120391" cy="212039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687616"/>
            <a:ext cx="1637029" cy="190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485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6386" name="Picture 2" descr="C:\Users\Fabien\Documents\INF6404A\INF6404A\TP3\fin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54" y="0"/>
            <a:ext cx="916365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49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458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Introduction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512" y="2351600"/>
            <a:ext cx="1473016" cy="1866667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483" y="4229302"/>
            <a:ext cx="1460317" cy="1561905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2318567"/>
            <a:ext cx="1473016" cy="187936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135" y="3861048"/>
            <a:ext cx="1485714" cy="1930159"/>
          </a:xfrm>
          <a:prstGeom prst="rect">
            <a:avLst/>
          </a:prstGeom>
        </p:spPr>
      </p:pic>
      <p:sp>
        <p:nvSpPr>
          <p:cNvPr id="18" name="Rectangle à coins arrondis 17"/>
          <p:cNvSpPr/>
          <p:nvPr/>
        </p:nvSpPr>
        <p:spPr>
          <a:xfrm>
            <a:off x="1661112" y="1116002"/>
            <a:ext cx="7416943" cy="79295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/>
              <a:t>La transformation numérique de l’hôpital</a:t>
            </a:r>
            <a:endParaRPr lang="fr-FR" sz="3200" b="1" dirty="0"/>
          </a:p>
        </p:txBody>
      </p:sp>
    </p:spTree>
    <p:extLst>
      <p:ext uri="{BB962C8B-B14F-4D97-AF65-F5344CB8AC3E}">
        <p14:creationId xmlns:p14="http://schemas.microsoft.com/office/powerpoint/2010/main" val="15906452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458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Introduction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837" y="2125790"/>
            <a:ext cx="2222284" cy="1519234"/>
          </a:xfrm>
          <a:prstGeom prst="rect">
            <a:avLst/>
          </a:prstGeom>
        </p:spPr>
      </p:pic>
      <p:grpSp>
        <p:nvGrpSpPr>
          <p:cNvPr id="3" name="Groupe 2"/>
          <p:cNvGrpSpPr/>
          <p:nvPr/>
        </p:nvGrpSpPr>
        <p:grpSpPr>
          <a:xfrm>
            <a:off x="1957585" y="3274120"/>
            <a:ext cx="1690655" cy="2358701"/>
            <a:chOff x="2083599" y="2798491"/>
            <a:chExt cx="1690655" cy="2358701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2905" y="2798491"/>
              <a:ext cx="1293531" cy="1478321"/>
            </a:xfrm>
            <a:prstGeom prst="rect">
              <a:avLst/>
            </a:prstGeom>
          </p:spPr>
        </p:pic>
        <p:sp>
          <p:nvSpPr>
            <p:cNvPr id="2" name="ZoneTexte 1"/>
            <p:cNvSpPr txBox="1"/>
            <p:nvPr/>
          </p:nvSpPr>
          <p:spPr>
            <a:xfrm>
              <a:off x="2083599" y="4326195"/>
              <a:ext cx="16906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smtClean="0"/>
                <a:t>CONFORT</a:t>
              </a:r>
            </a:p>
            <a:p>
              <a:pPr algn="ctr"/>
              <a:r>
                <a:rPr lang="fr-FR" sz="1400" dirty="0" smtClean="0"/>
                <a:t>Pour le patient pendant son séjour </a:t>
              </a:r>
              <a:endParaRPr lang="fr-FR" sz="1400" dirty="0"/>
            </a:p>
          </p:txBody>
        </p:sp>
      </p:grpSp>
      <p:grpSp>
        <p:nvGrpSpPr>
          <p:cNvPr id="4" name="Groupe 3"/>
          <p:cNvGrpSpPr/>
          <p:nvPr/>
        </p:nvGrpSpPr>
        <p:grpSpPr>
          <a:xfrm>
            <a:off x="4358633" y="4164233"/>
            <a:ext cx="1686692" cy="2001071"/>
            <a:chOff x="4430432" y="3688604"/>
            <a:chExt cx="1686692" cy="2001071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5127" y="3688604"/>
              <a:ext cx="1137404" cy="1121824"/>
            </a:xfrm>
            <a:prstGeom prst="rect">
              <a:avLst/>
            </a:prstGeom>
          </p:spPr>
        </p:pic>
        <p:sp>
          <p:nvSpPr>
            <p:cNvPr id="26" name="ZoneTexte 25"/>
            <p:cNvSpPr txBox="1"/>
            <p:nvPr/>
          </p:nvSpPr>
          <p:spPr>
            <a:xfrm>
              <a:off x="4430432" y="4858678"/>
              <a:ext cx="16866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smtClean="0"/>
                <a:t>MOBILITE</a:t>
              </a:r>
            </a:p>
            <a:p>
              <a:pPr algn="ctr"/>
              <a:r>
                <a:rPr lang="fr-FR" sz="1400" dirty="0" smtClean="0"/>
                <a:t>Pour le personnel médical </a:t>
              </a:r>
              <a:endParaRPr lang="fr-FR" sz="1400" dirty="0"/>
            </a:p>
          </p:txBody>
        </p:sp>
      </p:grpSp>
      <p:grpSp>
        <p:nvGrpSpPr>
          <p:cNvPr id="17" name="Groupe 16"/>
          <p:cNvGrpSpPr/>
          <p:nvPr/>
        </p:nvGrpSpPr>
        <p:grpSpPr>
          <a:xfrm>
            <a:off x="6755719" y="3594204"/>
            <a:ext cx="1908153" cy="2182633"/>
            <a:chOff x="6881733" y="3118575"/>
            <a:chExt cx="1908153" cy="2182633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3198" y="3118575"/>
              <a:ext cx="1105225" cy="1105225"/>
            </a:xfrm>
            <a:prstGeom prst="rect">
              <a:avLst/>
            </a:prstGeom>
          </p:spPr>
        </p:pic>
        <p:sp>
          <p:nvSpPr>
            <p:cNvPr id="27" name="ZoneTexte 26"/>
            <p:cNvSpPr txBox="1"/>
            <p:nvPr/>
          </p:nvSpPr>
          <p:spPr>
            <a:xfrm>
              <a:off x="6881733" y="4254768"/>
              <a:ext cx="1908153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smtClean="0"/>
                <a:t>EFFICACITE</a:t>
              </a:r>
            </a:p>
            <a:p>
              <a:pPr algn="ctr"/>
              <a:r>
                <a:rPr lang="fr-FR" sz="1400" dirty="0" smtClean="0"/>
                <a:t>Dans la gestion et l’utilisation des différentes ressources</a:t>
              </a:r>
              <a:endParaRPr lang="fr-FR" sz="1400" dirty="0"/>
            </a:p>
          </p:txBody>
        </p:sp>
      </p:grpSp>
      <p:sp>
        <p:nvSpPr>
          <p:cNvPr id="28" name="Rectangle à coins arrondis 27"/>
          <p:cNvSpPr/>
          <p:nvPr/>
        </p:nvSpPr>
        <p:spPr>
          <a:xfrm>
            <a:off x="1835696" y="1101206"/>
            <a:ext cx="7020780" cy="78538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/>
              <a:t>Le département des soins intensifs</a:t>
            </a:r>
            <a:endParaRPr lang="fr-FR" sz="3200" b="1" dirty="0"/>
          </a:p>
        </p:txBody>
      </p:sp>
    </p:spTree>
    <p:extLst>
      <p:ext uri="{BB962C8B-B14F-4D97-AF65-F5344CB8AC3E}">
        <p14:creationId xmlns:p14="http://schemas.microsoft.com/office/powerpoint/2010/main" val="23570801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25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Introduction - Contexte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691680" y="2006838"/>
            <a:ext cx="6840760" cy="286232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96000" indent="-396000">
              <a:buFont typeface="Arial" panose="020B0604020202020204" pitchFamily="34" charset="0"/>
              <a:buChar char="•"/>
            </a:pPr>
            <a:r>
              <a:rPr lang="fr-FR" sz="3600" dirty="0" smtClean="0"/>
              <a:t>Smart </a:t>
            </a:r>
            <a:r>
              <a:rPr lang="fr-FR" sz="3600" dirty="0" err="1" smtClean="0"/>
              <a:t>Health</a:t>
            </a:r>
            <a:endParaRPr lang="fr-FR" sz="3600" dirty="0" smtClean="0"/>
          </a:p>
          <a:p>
            <a:pPr marL="396000" indent="-396000">
              <a:buFont typeface="Arial" panose="020B0604020202020204" pitchFamily="34" charset="0"/>
              <a:buChar char="•"/>
            </a:pPr>
            <a:endParaRPr lang="fr-FR" sz="3600" dirty="0"/>
          </a:p>
          <a:p>
            <a:pPr marL="396000" indent="-396000">
              <a:buFont typeface="Arial" panose="020B0604020202020204" pitchFamily="34" charset="0"/>
              <a:buChar char="•"/>
            </a:pPr>
            <a:r>
              <a:rPr lang="fr-FR" sz="3600" dirty="0" smtClean="0"/>
              <a:t>Hôpitaux</a:t>
            </a:r>
          </a:p>
          <a:p>
            <a:pPr marL="396000" indent="-396000">
              <a:buFont typeface="Arial" panose="020B0604020202020204" pitchFamily="34" charset="0"/>
              <a:buChar char="•"/>
            </a:pPr>
            <a:endParaRPr lang="fr-FR" sz="3600" dirty="0"/>
          </a:p>
          <a:p>
            <a:pPr marL="396000" indent="-396000">
              <a:buFont typeface="Arial" panose="020B0604020202020204" pitchFamily="34" charset="0"/>
              <a:buChar char="•"/>
            </a:pPr>
            <a:r>
              <a:rPr lang="fr-FR" sz="3600" dirty="0" smtClean="0"/>
              <a:t>Services de soins intensifs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2539233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Introduction - Objectifs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691680" y="1056653"/>
            <a:ext cx="6840760" cy="507831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96000" indent="-396000">
              <a:buFont typeface="Arial" panose="020B0604020202020204" pitchFamily="34" charset="0"/>
              <a:buChar char="•"/>
            </a:pPr>
            <a:r>
              <a:rPr lang="fr-FR" sz="3600" dirty="0" smtClean="0"/>
              <a:t>Surveillance facilitée</a:t>
            </a:r>
          </a:p>
          <a:p>
            <a:pPr marL="396000" indent="-396000">
              <a:buFont typeface="Arial" panose="020B0604020202020204" pitchFamily="34" charset="0"/>
              <a:buChar char="•"/>
            </a:pPr>
            <a:endParaRPr lang="fr-FR" sz="3600" dirty="0" smtClean="0"/>
          </a:p>
          <a:p>
            <a:pPr marL="396000" indent="-396000">
              <a:buFont typeface="Arial" panose="020B0604020202020204" pitchFamily="34" charset="0"/>
              <a:buChar char="•"/>
            </a:pPr>
            <a:r>
              <a:rPr lang="fr-FR" sz="3600" dirty="0" smtClean="0"/>
              <a:t>Coûts technologiques réduits</a:t>
            </a:r>
          </a:p>
          <a:p>
            <a:pPr marL="396000" indent="-396000">
              <a:buFont typeface="Arial" panose="020B0604020202020204" pitchFamily="34" charset="0"/>
              <a:buChar char="•"/>
            </a:pPr>
            <a:endParaRPr lang="fr-FR" sz="3600" dirty="0" smtClean="0"/>
          </a:p>
          <a:p>
            <a:pPr marL="396000" indent="-396000">
              <a:buFont typeface="Arial" panose="020B0604020202020204" pitchFamily="34" charset="0"/>
              <a:buChar char="•"/>
            </a:pPr>
            <a:r>
              <a:rPr lang="fr-FR" sz="3600" dirty="0" smtClean="0"/>
              <a:t>Maintenance facilitée</a:t>
            </a:r>
          </a:p>
          <a:p>
            <a:pPr marL="396000" indent="-396000">
              <a:buFont typeface="Arial" panose="020B0604020202020204" pitchFamily="34" charset="0"/>
              <a:buChar char="•"/>
            </a:pPr>
            <a:endParaRPr lang="fr-FR" sz="3600" dirty="0" smtClean="0"/>
          </a:p>
          <a:p>
            <a:pPr marL="396000" indent="-396000">
              <a:buFont typeface="Arial" panose="020B0604020202020204" pitchFamily="34" charset="0"/>
              <a:buChar char="•"/>
            </a:pPr>
            <a:r>
              <a:rPr lang="fr-FR" sz="3600" dirty="0" smtClean="0"/>
              <a:t>Ressources humaines optimisées</a:t>
            </a:r>
          </a:p>
          <a:p>
            <a:pPr marL="396000" indent="-396000">
              <a:buFont typeface="Arial" panose="020B0604020202020204" pitchFamily="34" charset="0"/>
              <a:buChar char="•"/>
            </a:pPr>
            <a:endParaRPr lang="fr-FR" sz="3600" dirty="0"/>
          </a:p>
          <a:p>
            <a:pPr marL="396000" indent="-396000">
              <a:buFont typeface="Arial" panose="020B0604020202020204" pitchFamily="34" charset="0"/>
              <a:buChar char="•"/>
            </a:pPr>
            <a:r>
              <a:rPr lang="fr-FR" sz="3600" dirty="0" smtClean="0"/>
              <a:t>Confort amélioré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35444238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01981" y="5421866"/>
            <a:ext cx="719630" cy="6396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Architecture - Dispositifs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sp>
        <p:nvSpPr>
          <p:cNvPr id="60" name="Shape 85"/>
          <p:cNvSpPr txBox="1"/>
          <p:nvPr/>
        </p:nvSpPr>
        <p:spPr>
          <a:xfrm>
            <a:off x="2597941" y="5965808"/>
            <a:ext cx="1354052" cy="1914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fr-FR" sz="12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Capteur de convulsion</a:t>
            </a:r>
          </a:p>
        </p:txBody>
      </p:sp>
      <p:pic>
        <p:nvPicPr>
          <p:cNvPr id="61" name="Shape 8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77620" y="1695398"/>
            <a:ext cx="4519334" cy="3726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8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1580" y="1695398"/>
            <a:ext cx="1091975" cy="763067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88"/>
          <p:cNvSpPr txBox="1"/>
          <p:nvPr/>
        </p:nvSpPr>
        <p:spPr>
          <a:xfrm>
            <a:off x="682514" y="2396391"/>
            <a:ext cx="1010108" cy="1914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fr-FR" sz="12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Health Patch</a:t>
            </a:r>
          </a:p>
        </p:txBody>
      </p:sp>
      <p:cxnSp>
        <p:nvCxnSpPr>
          <p:cNvPr id="64" name="Shape 89"/>
          <p:cNvCxnSpPr>
            <a:stCxn id="62" idx="3"/>
          </p:cNvCxnSpPr>
          <p:nvPr/>
        </p:nvCxnSpPr>
        <p:spPr>
          <a:xfrm>
            <a:off x="1733556" y="2076931"/>
            <a:ext cx="1997672" cy="1572177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pic>
        <p:nvPicPr>
          <p:cNvPr id="65" name="Shape 9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522863" y="1447659"/>
            <a:ext cx="1856333" cy="10444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" name="Shape 91"/>
          <p:cNvCxnSpPr/>
          <p:nvPr/>
        </p:nvCxnSpPr>
        <p:spPr>
          <a:xfrm flipH="1">
            <a:off x="4165714" y="2492120"/>
            <a:ext cx="2791665" cy="446004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sp>
        <p:nvSpPr>
          <p:cNvPr id="67" name="Shape 92"/>
          <p:cNvSpPr txBox="1"/>
          <p:nvPr/>
        </p:nvSpPr>
        <p:spPr>
          <a:xfrm>
            <a:off x="6957379" y="2331234"/>
            <a:ext cx="1010108" cy="1914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fr-FR" sz="12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Moniteur intelligent</a:t>
            </a:r>
          </a:p>
        </p:txBody>
      </p:sp>
      <p:pic>
        <p:nvPicPr>
          <p:cNvPr id="68" name="Shape 9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flipH="1">
            <a:off x="611560" y="3033200"/>
            <a:ext cx="1152016" cy="51128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94"/>
          <p:cNvSpPr txBox="1"/>
          <p:nvPr/>
        </p:nvSpPr>
        <p:spPr>
          <a:xfrm>
            <a:off x="682514" y="3473975"/>
            <a:ext cx="1010108" cy="1914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fr-FR" sz="12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Pansement connecté</a:t>
            </a:r>
          </a:p>
        </p:txBody>
      </p:sp>
      <p:cxnSp>
        <p:nvCxnSpPr>
          <p:cNvPr id="70" name="Shape 95"/>
          <p:cNvCxnSpPr>
            <a:stCxn id="68" idx="1"/>
          </p:cNvCxnSpPr>
          <p:nvPr/>
        </p:nvCxnSpPr>
        <p:spPr>
          <a:xfrm>
            <a:off x="1763576" y="3288844"/>
            <a:ext cx="2080408" cy="503461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pic>
        <p:nvPicPr>
          <p:cNvPr id="71" name="Shape 96"/>
          <p:cNvPicPr preferRelativeResize="0"/>
          <p:nvPr/>
        </p:nvPicPr>
        <p:blipFill rotWithShape="1">
          <a:blip r:embed="rId10">
            <a:alphaModFix/>
          </a:blip>
          <a:srcRect r="16482"/>
          <a:stretch/>
        </p:blipFill>
        <p:spPr>
          <a:xfrm>
            <a:off x="565724" y="3981731"/>
            <a:ext cx="966090" cy="903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" name="Shape 97"/>
          <p:cNvCxnSpPr>
            <a:stCxn id="71" idx="3"/>
          </p:cNvCxnSpPr>
          <p:nvPr/>
        </p:nvCxnSpPr>
        <p:spPr>
          <a:xfrm rot="10800000" flipH="1">
            <a:off x="1531815" y="3860875"/>
            <a:ext cx="2195490" cy="572719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sp>
        <p:nvSpPr>
          <p:cNvPr id="73" name="Shape 98"/>
          <p:cNvSpPr txBox="1"/>
          <p:nvPr/>
        </p:nvSpPr>
        <p:spPr>
          <a:xfrm>
            <a:off x="279305" y="4875367"/>
            <a:ext cx="1010108" cy="1914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fr-FR" sz="12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DexcomG4</a:t>
            </a:r>
          </a:p>
        </p:txBody>
      </p:sp>
      <p:pic>
        <p:nvPicPr>
          <p:cNvPr id="74" name="Shape 9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144401" y="1339791"/>
            <a:ext cx="1056599" cy="10565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100"/>
          <p:cNvSpPr txBox="1"/>
          <p:nvPr/>
        </p:nvSpPr>
        <p:spPr>
          <a:xfrm>
            <a:off x="2449676" y="2223220"/>
            <a:ext cx="1010108" cy="3190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fr-FR" sz="12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Casque connecté Muse</a:t>
            </a:r>
          </a:p>
        </p:txBody>
      </p:sp>
      <p:cxnSp>
        <p:nvCxnSpPr>
          <p:cNvPr id="76" name="Shape 101"/>
          <p:cNvCxnSpPr>
            <a:stCxn id="75" idx="2"/>
          </p:cNvCxnSpPr>
          <p:nvPr/>
        </p:nvCxnSpPr>
        <p:spPr>
          <a:xfrm>
            <a:off x="2954730" y="2542317"/>
            <a:ext cx="776550" cy="93704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pic>
        <p:nvPicPr>
          <p:cNvPr id="77" name="Shape 10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276957" y="2776906"/>
            <a:ext cx="1145541" cy="13298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" name="Shape 103"/>
          <p:cNvCxnSpPr>
            <a:stCxn id="77" idx="1"/>
          </p:cNvCxnSpPr>
          <p:nvPr/>
        </p:nvCxnSpPr>
        <p:spPr>
          <a:xfrm rot="10800000">
            <a:off x="4823100" y="3441846"/>
            <a:ext cx="2453857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sp>
        <p:nvSpPr>
          <p:cNvPr id="79" name="Shape 104"/>
          <p:cNvSpPr txBox="1"/>
          <p:nvPr/>
        </p:nvSpPr>
        <p:spPr>
          <a:xfrm>
            <a:off x="7423647" y="4102840"/>
            <a:ext cx="1010108" cy="21060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fr-FR" sz="12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Tablette</a:t>
            </a:r>
          </a:p>
        </p:txBody>
      </p:sp>
      <p:pic>
        <p:nvPicPr>
          <p:cNvPr id="80" name="Shape 10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478122" y="1081797"/>
            <a:ext cx="731723" cy="731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10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612554" y="4903199"/>
            <a:ext cx="911769" cy="911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107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367935" y="5103723"/>
            <a:ext cx="616027" cy="616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108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376463" y="5004140"/>
            <a:ext cx="948928" cy="63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109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725737" y="1211213"/>
            <a:ext cx="1046523" cy="7395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" name="Shape 110"/>
          <p:cNvCxnSpPr/>
          <p:nvPr/>
        </p:nvCxnSpPr>
        <p:spPr>
          <a:xfrm>
            <a:off x="3951993" y="2223220"/>
            <a:ext cx="168731" cy="18874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sp>
        <p:nvSpPr>
          <p:cNvPr id="86" name="Shape 111"/>
          <p:cNvSpPr txBox="1"/>
          <p:nvPr/>
        </p:nvSpPr>
        <p:spPr>
          <a:xfrm>
            <a:off x="3201001" y="1813520"/>
            <a:ext cx="1164870" cy="3190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fr-FR" sz="12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Détecteur environnemental</a:t>
            </a:r>
          </a:p>
        </p:txBody>
      </p:sp>
      <p:sp>
        <p:nvSpPr>
          <p:cNvPr id="87" name="Shape 112"/>
          <p:cNvSpPr txBox="1"/>
          <p:nvPr/>
        </p:nvSpPr>
        <p:spPr>
          <a:xfrm>
            <a:off x="5774793" y="1946923"/>
            <a:ext cx="1010108" cy="3190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fr-FR" sz="12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Détecteur de présence</a:t>
            </a:r>
          </a:p>
        </p:txBody>
      </p:sp>
      <p:cxnSp>
        <p:nvCxnSpPr>
          <p:cNvPr id="88" name="Shape 113"/>
          <p:cNvCxnSpPr>
            <a:stCxn id="84" idx="1"/>
          </p:cNvCxnSpPr>
          <p:nvPr/>
        </p:nvCxnSpPr>
        <p:spPr>
          <a:xfrm flipH="1">
            <a:off x="4637322" y="1580984"/>
            <a:ext cx="1088414" cy="6652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cxnSp>
        <p:nvCxnSpPr>
          <p:cNvPr id="89" name="Shape 115"/>
          <p:cNvCxnSpPr>
            <a:stCxn id="83" idx="3"/>
          </p:cNvCxnSpPr>
          <p:nvPr/>
        </p:nvCxnSpPr>
        <p:spPr>
          <a:xfrm rot="10800000" flipH="1">
            <a:off x="2325391" y="3966179"/>
            <a:ext cx="1624016" cy="1354038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sp>
        <p:nvSpPr>
          <p:cNvPr id="90" name="Shape 116"/>
          <p:cNvSpPr txBox="1"/>
          <p:nvPr/>
        </p:nvSpPr>
        <p:spPr>
          <a:xfrm>
            <a:off x="4036359" y="5701399"/>
            <a:ext cx="1354052" cy="1914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fr-FR" sz="12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Puce RFID d’identification</a:t>
            </a:r>
          </a:p>
        </p:txBody>
      </p:sp>
      <p:cxnSp>
        <p:nvCxnSpPr>
          <p:cNvPr id="91" name="Shape 117"/>
          <p:cNvCxnSpPr>
            <a:stCxn id="82" idx="0"/>
          </p:cNvCxnSpPr>
          <p:nvPr/>
        </p:nvCxnSpPr>
        <p:spPr>
          <a:xfrm rot="10800000">
            <a:off x="4537849" y="4353300"/>
            <a:ext cx="138099" cy="750423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sp>
        <p:nvSpPr>
          <p:cNvPr id="92" name="Shape 118"/>
          <p:cNvSpPr txBox="1"/>
          <p:nvPr/>
        </p:nvSpPr>
        <p:spPr>
          <a:xfrm>
            <a:off x="5417762" y="5579112"/>
            <a:ext cx="1354052" cy="1914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fr-FR" sz="12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Capteur de poids</a:t>
            </a:r>
          </a:p>
        </p:txBody>
      </p:sp>
      <p:cxnSp>
        <p:nvCxnSpPr>
          <p:cNvPr id="93" name="Shape 119"/>
          <p:cNvCxnSpPr/>
          <p:nvPr/>
        </p:nvCxnSpPr>
        <p:spPr>
          <a:xfrm rot="10800000">
            <a:off x="4626183" y="4313444"/>
            <a:ext cx="1288402" cy="837464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cxnSp>
        <p:nvCxnSpPr>
          <p:cNvPr id="94" name="Shape 120"/>
          <p:cNvCxnSpPr/>
          <p:nvPr/>
        </p:nvCxnSpPr>
        <p:spPr>
          <a:xfrm rot="10800000" flipH="1">
            <a:off x="3341783" y="3981425"/>
            <a:ext cx="646148" cy="1440441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pic>
        <p:nvPicPr>
          <p:cNvPr id="95" name="Shape 121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714792" y="4787585"/>
            <a:ext cx="672338" cy="67233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122"/>
          <p:cNvSpPr txBox="1"/>
          <p:nvPr/>
        </p:nvSpPr>
        <p:spPr>
          <a:xfrm>
            <a:off x="6373934" y="5405545"/>
            <a:ext cx="1354052" cy="1914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fr-FR" sz="12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Bracelet connecté</a:t>
            </a:r>
          </a:p>
        </p:txBody>
      </p:sp>
      <p:cxnSp>
        <p:nvCxnSpPr>
          <p:cNvPr id="97" name="Shape 123"/>
          <p:cNvCxnSpPr>
            <a:stCxn id="95" idx="1"/>
          </p:cNvCxnSpPr>
          <p:nvPr/>
        </p:nvCxnSpPr>
        <p:spPr>
          <a:xfrm rot="10800000">
            <a:off x="4096087" y="3707509"/>
            <a:ext cx="2618705" cy="1416245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pic>
        <p:nvPicPr>
          <p:cNvPr id="98" name="Shape 12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620029" y="4470307"/>
            <a:ext cx="734600" cy="7346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125"/>
          <p:cNvSpPr txBox="1"/>
          <p:nvPr/>
        </p:nvSpPr>
        <p:spPr>
          <a:xfrm>
            <a:off x="7343385" y="5081990"/>
            <a:ext cx="1354052" cy="1914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fr-FR" sz="12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Bracelet RFID</a:t>
            </a:r>
          </a:p>
        </p:txBody>
      </p:sp>
      <p:cxnSp>
        <p:nvCxnSpPr>
          <p:cNvPr id="100" name="Shape 126"/>
          <p:cNvCxnSpPr>
            <a:stCxn id="98" idx="1"/>
          </p:cNvCxnSpPr>
          <p:nvPr/>
        </p:nvCxnSpPr>
        <p:spPr>
          <a:xfrm rot="10800000">
            <a:off x="4983906" y="3467396"/>
            <a:ext cx="2636123" cy="1370212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sp>
        <p:nvSpPr>
          <p:cNvPr id="102" name="Shape 114"/>
          <p:cNvSpPr txBox="1"/>
          <p:nvPr/>
        </p:nvSpPr>
        <p:spPr>
          <a:xfrm>
            <a:off x="1120223" y="5662025"/>
            <a:ext cx="1461408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fr-FR" sz="12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Capteur pour le cancer</a:t>
            </a:r>
          </a:p>
        </p:txBody>
      </p:sp>
    </p:spTree>
    <p:extLst>
      <p:ext uri="{BB962C8B-B14F-4D97-AF65-F5344CB8AC3E}">
        <p14:creationId xmlns:p14="http://schemas.microsoft.com/office/powerpoint/2010/main" val="36272685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Architecture - Protocoles 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1026" name="Picture 2" descr="C:\Users\Fabien\Downloads\deep_4231_split_symmetric_-_counter_-_by_tbh_40208\reseau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949005"/>
            <a:ext cx="6192687" cy="542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01088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Architecture - Middleware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2050" name="Picture 2" descr="C:\Users\Fabien\Documents\INF6404A\INF6404A\TP2\Figure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682" y="947567"/>
            <a:ext cx="6544766" cy="533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0413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theme/theme1.xml><?xml version="1.0" encoding="utf-8"?>
<a:theme xmlns:a="http://schemas.openxmlformats.org/drawingml/2006/main" name="Animated_pointer_and_light-up_tex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5E519BB6-FA83-4C7A-A5C3-FEA49DBE1C3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Texte éclairé et pointeur animé</Template>
  <TotalTime>0</TotalTime>
  <Words>261</Words>
  <Application>Microsoft Office PowerPoint</Application>
  <PresentationFormat>Affichage à l'écran (4:3)</PresentationFormat>
  <Paragraphs>113</Paragraphs>
  <Slides>24</Slides>
  <Notes>24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9" baseType="lpstr">
      <vt:lpstr>Adobe Caslon Pro</vt:lpstr>
      <vt:lpstr>Arial</vt:lpstr>
      <vt:lpstr>Calibri</vt:lpstr>
      <vt:lpstr>Corbel</vt:lpstr>
      <vt:lpstr>Animated_pointer_and_light-up_text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2016-04-09T21:01:08Z</dcterms:created>
  <dcterms:modified xsi:type="dcterms:W3CDTF">2016-06-01T19:07:06Z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TC024787149991</vt:lpwstr>
  </property>
  <property fmtid="{D5CDD505-2E9C-101B-9397-08002B2CF9AE}" pid="3" name="Tfs.IsStoryboard">
    <vt:bool>true</vt:bool>
  </property>
</Properties>
</file>